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3"/>
    <p:sldId id="285" r:id="rId4"/>
    <p:sldId id="259" r:id="rId5"/>
    <p:sldId id="258" r:id="rId6"/>
    <p:sldId id="279" r:id="rId7"/>
    <p:sldId id="257" r:id="rId8"/>
    <p:sldId id="274" r:id="rId9"/>
    <p:sldId id="277" r:id="rId10"/>
    <p:sldId id="280" r:id="rId11"/>
    <p:sldId id="278" r:id="rId12"/>
  </p:sldIdLst>
  <p:sldSz cx="12192000" cy="6858000" type="screen16x9"/>
  <p:notesSz cx="6858000" cy="9144000"/>
  <p:embeddedFontLst>
    <p:embeddedFont>
      <p:font typeface="Noto Sans SC" panose="020B0200000000000000" charset="-122"/>
      <p:bold r:id="rId17"/>
    </p:embeddedFont>
    <p:embeddedFont>
      <p:font typeface="仿宋" panose="02010609060101010101" charset="-122"/>
      <p:regular r:id="rId18"/>
    </p:embeddedFont>
    <p:embeddedFont>
      <p:font typeface="微软雅黑" panose="020B0503020204020204" charset="-122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40"/>
        <p:guide pos="28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1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1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82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82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6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4876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6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6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8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8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9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1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7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7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7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7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7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7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79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9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9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0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0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04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80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807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0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6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6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12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81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81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8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8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104878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78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Box 2"/>
          <p:cNvSpPr txBox="1"/>
          <p:nvPr/>
        </p:nvSpPr>
        <p:spPr>
          <a:xfrm>
            <a:off x="2589730" y="1905062"/>
            <a:ext cx="5970206" cy="262767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495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r>
              <a:rPr lang="en-US" altLang="zh-CN" sz="6000" b="1">
                <a:solidFill>
                  <a:schemeClr val="accent1">
                    <a:alpha val="10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Noto Sans SC" panose="020B0200000000000000" charset="-122"/>
              </a:rPr>
              <a:t>KUSD</a:t>
            </a:r>
            <a:endParaRPr lang="zh-CN" altLang="en-US" sz="495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95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Noto Sans SC" panose="020B0200000000000000" charset="-122"/>
              </a:rPr>
              <a:t>隐私全链稳定币</a:t>
            </a:r>
            <a:endParaRPr lang="zh-CN" altLang="en-US" sz="495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TextBox 2"/>
          <p:cNvSpPr txBox="1"/>
          <p:nvPr/>
        </p:nvSpPr>
        <p:spPr>
          <a:xfrm>
            <a:off x="761105" y="1748640"/>
            <a:ext cx="6988435" cy="164915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p>
            <a:pPr algn="l">
              <a:lnSpc>
                <a:spcPct val="96000"/>
              </a:lnSpc>
            </a:pPr>
            <a:r>
              <a:rPr lang="en-US" sz="885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THANKS</a:t>
            </a:r>
            <a:endParaRPr lang="en-US" sz="885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48761" name="TextBox 3"/>
          <p:cNvSpPr txBox="1"/>
          <p:nvPr/>
        </p:nvSpPr>
        <p:spPr>
          <a:xfrm>
            <a:off x="987261" y="3397791"/>
            <a:ext cx="4803939" cy="779807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lnSpcReduction="20000"/>
          </a:bodyPr>
          <a:p>
            <a:pPr algn="l">
              <a:lnSpc>
                <a:spcPct val="90000"/>
              </a:lnSpc>
            </a:pPr>
            <a:r>
              <a:rPr lang="en-US" sz="3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Noto Sans SC" panose="020B0200000000000000" charset="-122"/>
              </a:rPr>
              <a:t>1 7 7 4 8 6 5 6 7 8 0</a:t>
            </a:r>
            <a:r>
              <a:rPr lang="en-US" sz="3000" b="1">
                <a:solidFill>
                  <a:srgbClr val="000000">
                    <a:alpha val="100000"/>
                  </a:srgb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 </a:t>
            </a:r>
            <a:endParaRPr lang="en-US" sz="3000" b="1">
              <a:solidFill>
                <a:srgbClr val="000000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2508232117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17145"/>
            <a:ext cx="12160885" cy="69316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全球稳定币市场新机会</a:t>
            </a:r>
            <a:endParaRPr lang="zh-CN" alt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48602" name="AutoShape 3"/>
          <p:cNvSpPr/>
          <p:nvPr/>
        </p:nvSpPr>
        <p:spPr>
          <a:xfrm>
            <a:off x="537512" y="1664304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1048603" name="TextBox 4"/>
          <p:cNvSpPr txBox="1"/>
          <p:nvPr/>
        </p:nvSpPr>
        <p:spPr>
          <a:xfrm>
            <a:off x="1300882" y="1463721"/>
            <a:ext cx="6886575" cy="765904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p>
            <a:pPr>
              <a:lnSpc>
                <a:spcPct val="140000"/>
              </a:lnSpc>
            </a:pPr>
            <a:r>
              <a:rPr lang="zh-CN" altLang="en-US" sz="2400" b="1">
                <a:solidFill>
                  <a:schemeClr val="accent1">
                    <a:alpha val="100000"/>
                  </a:schemeClr>
                </a:solidFill>
                <a:latin typeface="仿宋" panose="02010609060101010101" charset="-122"/>
                <a:ea typeface="仿宋" panose="02010609060101010101" charset="-122"/>
                <a:cs typeface="Noto Sans SC" panose="020B0200000000000000" charset="-122"/>
              </a:rPr>
              <a:t>痛点</a:t>
            </a:r>
            <a:endParaRPr lang="zh-CN" altLang="en-US" sz="2400" b="1">
              <a:solidFill>
                <a:schemeClr val="accent1">
                  <a:alpha val="100000"/>
                </a:schemeClr>
              </a:solidFill>
              <a:latin typeface="仿宋" panose="02010609060101010101" charset="-122"/>
              <a:ea typeface="仿宋" panose="02010609060101010101" charset="-122"/>
              <a:cs typeface="Noto Sans SC" panose="020B0200000000000000" charset="-122"/>
            </a:endParaRPr>
          </a:p>
        </p:txBody>
      </p:sp>
      <p:sp>
        <p:nvSpPr>
          <p:cNvPr id="1048604" name="TextBox 5"/>
          <p:cNvSpPr txBox="1"/>
          <p:nvPr/>
        </p:nvSpPr>
        <p:spPr>
          <a:xfrm>
            <a:off x="1301115" y="1998345"/>
            <a:ext cx="6891020" cy="137795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40000"/>
              </a:lnSpc>
            </a:pPr>
            <a:r>
              <a:rPr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 跨链稳定币安全性差: 中心化桥频繁被攻击</a:t>
            </a:r>
            <a:endParaRPr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 链上交易隐私缺失: 不适合机构与敏感场景</a:t>
            </a:r>
            <a:endParaRPr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>
              <a:lnSpc>
                <a:spcPct val="140000"/>
              </a:lnSpc>
            </a:pPr>
            <a:r>
              <a:rPr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 全球合规化趋势: 需兼顾隐私与审计</a:t>
            </a:r>
            <a:endParaRPr lang="en-US" sz="2000">
              <a:solidFill>
                <a:schemeClr val="dk1">
                  <a:alpha val="100000"/>
                </a:scheme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048605" name="AutoShape 6"/>
          <p:cNvSpPr/>
          <p:nvPr/>
        </p:nvSpPr>
        <p:spPr>
          <a:xfrm>
            <a:off x="537512" y="3384629"/>
            <a:ext cx="638131" cy="638131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</p:sp>
      <p:sp>
        <p:nvSpPr>
          <p:cNvPr id="1048606" name="TextBox 7"/>
          <p:cNvSpPr txBox="1"/>
          <p:nvPr/>
        </p:nvSpPr>
        <p:spPr>
          <a:xfrm>
            <a:off x="1300882" y="3182098"/>
            <a:ext cx="6886575" cy="769800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p>
            <a:pPr>
              <a:lnSpc>
                <a:spcPct val="14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KUSD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48608" name="TextBox 9"/>
          <p:cNvSpPr txBox="1"/>
          <p:nvPr/>
        </p:nvSpPr>
        <p:spPr>
          <a:xfrm>
            <a:off x="1300882" y="4920230"/>
            <a:ext cx="6886575" cy="734184"/>
          </a:xfrm>
          <a:prstGeom prst="rect">
            <a:avLst/>
          </a:prstGeom>
        </p:spPr>
        <p:txBody>
          <a:bodyPr vert="horz" wrap="square" lIns="123825" tIns="123825" rIns="57150" bIns="123825" rtlCol="0" anchor="b" anchorCtr="0">
            <a:noAutofit/>
          </a:bodyPr>
          <a:p>
            <a:pPr>
              <a:lnSpc>
                <a:spcPct val="140000"/>
              </a:lnSpc>
            </a:pP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48609" name="TextBox 10"/>
          <p:cNvSpPr txBox="1"/>
          <p:nvPr/>
        </p:nvSpPr>
        <p:spPr>
          <a:xfrm>
            <a:off x="1300882" y="3741456"/>
            <a:ext cx="6891292" cy="1074439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 </a:t>
            </a:r>
            <a:r>
              <a:rPr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去中心化、全额抵押稳定币</a:t>
            </a:r>
            <a:endParaRPr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 原生部署多链，免桥接直接铸造/赎回</a:t>
            </a:r>
            <a:endParaRPr sz="20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r>
              <a:rPr sz="20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 结合 ZK + MPC 实现链上隐私结算</a:t>
            </a:r>
            <a:endParaRPr lang="en-US" sz="2000">
              <a:solidFill>
                <a:srgbClr val="333333">
                  <a:alpha val="100000"/>
                </a:srgbClr>
              </a:solidFill>
              <a:highlight>
                <a:srgbClr val="FFFFFF"/>
              </a:highligh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048610" name="TextBox 11"/>
          <p:cNvSpPr txBox="1"/>
          <p:nvPr/>
        </p:nvSpPr>
        <p:spPr>
          <a:xfrm>
            <a:off x="1300882" y="5424019"/>
            <a:ext cx="6891292" cy="109292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p>
            <a:pPr>
              <a:lnSpc>
                <a:spcPct val="100000"/>
              </a:lnSpc>
              <a:spcBef>
                <a:spcPts val="375"/>
              </a:spcBef>
            </a:pPr>
            <a:endParaRPr lang="en-US" sz="1350">
              <a:solidFill>
                <a:srgbClr val="000000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2097153" name="Picture 1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8362119" y="2431999"/>
            <a:ext cx="3829881" cy="3693353"/>
          </a:xfrm>
          <a:prstGeom prst="ellipse">
            <a:avLst/>
          </a:prstGeom>
        </p:spPr>
      </p:pic>
      <p:cxnSp>
        <p:nvCxnSpPr>
          <p:cNvPr id="3145728" name="Connector 13"/>
          <p:cNvCxnSpPr/>
          <p:nvPr/>
        </p:nvCxnSpPr>
        <p:spPr>
          <a:xfrm>
            <a:off x="856577" y="2403263"/>
            <a:ext cx="0" cy="896335"/>
          </a:xfrm>
          <a:prstGeom prst="line">
            <a:avLst/>
          </a:prstGeom>
          <a:ln w="1905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8611" name="TextBox 15"/>
          <p:cNvSpPr txBox="1"/>
          <p:nvPr/>
        </p:nvSpPr>
        <p:spPr>
          <a:xfrm>
            <a:off x="688937" y="1373770"/>
            <a:ext cx="335280" cy="121919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 lang="en-US" sz="30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48612" name="TextBox 16"/>
          <p:cNvSpPr txBox="1"/>
          <p:nvPr/>
        </p:nvSpPr>
        <p:spPr>
          <a:xfrm>
            <a:off x="588925" y="3376035"/>
            <a:ext cx="535305" cy="65531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sz="30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extBox 2"/>
          <p:cNvSpPr txBox="1"/>
          <p:nvPr/>
        </p:nvSpPr>
        <p:spPr>
          <a:xfrm>
            <a:off x="1325731" y="955050"/>
            <a:ext cx="4297680" cy="152242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sym typeface="+mn-ea"/>
              </a:rPr>
              <a:t>技术创新</a:t>
            </a:r>
            <a:endParaRPr lang="en-US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Noto Sans SC" panose="020B0200000000000000" charset="-122"/>
              <a:sym typeface="+mn-ea"/>
            </a:endParaRPr>
          </a:p>
        </p:txBody>
      </p:sp>
      <p:sp>
        <p:nvSpPr>
          <p:cNvPr id="1048600" name="TextBox 3"/>
          <p:cNvSpPr txBox="1"/>
          <p:nvPr/>
        </p:nvSpPr>
        <p:spPr>
          <a:xfrm>
            <a:off x="1245870" y="2477770"/>
            <a:ext cx="8257540" cy="15875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</a:t>
            </a:r>
            <a:r>
              <a:rPr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原生多链部署: 免桥接、直接铸造</a:t>
            </a:r>
            <a:endParaRPr sz="24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endParaRPr lang="en-US" sz="24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</a:t>
            </a:r>
            <a:r>
              <a:rPr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隐私结算: ZK + MPC</a:t>
            </a:r>
            <a:endParaRPr sz="24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endParaRPr lang="en-US" sz="24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</a:t>
            </a:r>
            <a:r>
              <a:rPr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AI 智能路由: 自动最低成本链路</a:t>
            </a:r>
            <a:endParaRPr sz="24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endParaRPr lang="en-US" sz="24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</a:t>
            </a:r>
            <a:r>
              <a:rPr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多元收益来源（RWA + LST + DeFi + 期权）</a:t>
            </a:r>
            <a:endParaRPr sz="24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 b="1">
                <a:solidFill>
                  <a:srgbClr val="152815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r>
              <a:rPr lang="en-US" sz="2400">
                <a:solidFill>
                  <a:srgbClr val="152815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灵活性（支持主流币、蓝筹币等）</a:t>
            </a:r>
            <a:endParaRPr lang="en-US" sz="2400">
              <a:solidFill>
                <a:srgbClr val="152815">
                  <a:alpha val="100000"/>
                </a:srgb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extBox 2"/>
          <p:cNvSpPr txBox="1"/>
          <p:nvPr/>
        </p:nvSpPr>
        <p:spPr>
          <a:xfrm>
            <a:off x="1325731" y="955050"/>
            <a:ext cx="4297680" cy="152242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技术架构</a:t>
            </a:r>
            <a:endParaRPr lang="en-US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Noto Sans SC" panose="020B0200000000000000" charset="-122"/>
              <a:sym typeface="+mn-ea"/>
            </a:endParaRPr>
          </a:p>
        </p:txBody>
      </p:sp>
      <p:sp>
        <p:nvSpPr>
          <p:cNvPr id="1048600" name="TextBox 3"/>
          <p:cNvSpPr txBox="1"/>
          <p:nvPr/>
        </p:nvSpPr>
        <p:spPr>
          <a:xfrm>
            <a:off x="1245870" y="2477770"/>
            <a:ext cx="9655175" cy="15875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</a:t>
            </a:r>
            <a:r>
              <a:rPr sz="2400">
                <a:sym typeface="+mn-ea"/>
              </a:rPr>
              <a:t>抵押层: USDC 储备池智能合约</a:t>
            </a:r>
            <a:endParaRPr sz="2400"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endParaRPr lang="en-US" sz="24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</a:t>
            </a:r>
            <a:r>
              <a:rPr sz="2400">
                <a:sym typeface="+mn-ea"/>
              </a:rPr>
              <a:t>结算层: 多链原生合约</a:t>
            </a:r>
            <a:endParaRPr sz="2400"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endParaRPr lang="en-US" sz="24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</a:t>
            </a:r>
            <a:r>
              <a:rPr sz="2400">
                <a:sym typeface="+mn-ea"/>
              </a:rPr>
              <a:t>协议层: 跨链消息 + 隐私证明 (ZK/MPC)</a:t>
            </a:r>
            <a:endParaRPr sz="2400"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endParaRPr lang="en-US" sz="24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</a:t>
            </a:r>
            <a:r>
              <a:rPr sz="2400">
                <a:sym typeface="+mn-ea"/>
              </a:rPr>
              <a:t>应用层: DeFi、RWA、企业支付、链上薪资</a:t>
            </a:r>
            <a:endParaRPr sz="35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endParaRPr lang="en-US" sz="1700" b="1">
              <a:solidFill>
                <a:srgbClr val="152815">
                  <a:alpha val="100000"/>
                </a:srgb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extBox 4"/>
          <p:cNvSpPr txBox="1"/>
          <p:nvPr/>
        </p:nvSpPr>
        <p:spPr>
          <a:xfrm>
            <a:off x="942574" y="806285"/>
            <a:ext cx="3649213" cy="55738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lnSpcReduction="10000"/>
          </a:bodyPr>
          <a:p>
            <a:pPr algn="l">
              <a:lnSpc>
                <a:spcPct val="77000"/>
              </a:lnSpc>
              <a:spcBef>
                <a:spcPct val="0"/>
              </a:spcBef>
            </a:pPr>
            <a:r>
              <a:rPr lang="zh-CN" altLang="en-US" sz="285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竞争优势</a:t>
            </a:r>
            <a:endParaRPr lang="zh-CN" altLang="en-US" sz="285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" name="文本框 0"/>
          <p:cNvSpPr txBox="1"/>
          <p:nvPr/>
        </p:nvSpPr>
        <p:spPr>
          <a:xfrm>
            <a:off x="1033780" y="1614805"/>
            <a:ext cx="9624695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项目	隐私保护	原生多链支持	桥接风险       可选合规          </a:t>
            </a:r>
            <a:r>
              <a:rPr lang="en-US" altLang="zh-CN" sz="2000"/>
              <a:t>AI</a:t>
            </a:r>
            <a:r>
              <a:rPr lang="zh-CN" altLang="en-US" sz="2000"/>
              <a:t>智能路由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USDT	无		</a:t>
            </a:r>
            <a:r>
              <a:rPr lang="zh-CN" altLang="en-US" sz="2000">
                <a:sym typeface="+mn-ea"/>
              </a:rPr>
              <a:t>无                                有                     无                       无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USDC</a:t>
            </a:r>
            <a:r>
              <a:rPr lang="zh-CN" altLang="en-US" sz="2000"/>
              <a:t>	无		</a:t>
            </a:r>
            <a:r>
              <a:rPr lang="zh-CN" altLang="en-US" sz="2000">
                <a:sym typeface="+mn-ea"/>
              </a:rPr>
              <a:t>无                                有                     支持                  无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DAI</a:t>
            </a:r>
            <a:r>
              <a:rPr lang="zh-CN" altLang="en-US" sz="2000"/>
              <a:t>	无		</a:t>
            </a:r>
            <a:r>
              <a:rPr lang="zh-CN" altLang="en-US" sz="2000">
                <a:sym typeface="+mn-ea"/>
              </a:rPr>
              <a:t>无                                 有                    无                       无</a:t>
            </a:r>
            <a:endParaRPr lang="zh-CN" altLang="en-US" sz="2000"/>
          </a:p>
          <a:p>
            <a:endParaRPr lang="en-US" altLang="zh-CN" sz="2000"/>
          </a:p>
          <a:p>
            <a:r>
              <a:rPr lang="en-US" altLang="zh-CN" sz="2000"/>
              <a:t>KUSD</a:t>
            </a:r>
            <a:r>
              <a:rPr lang="zh-CN" altLang="en-US" sz="2000"/>
              <a:t>	支持                        支持                            无                    支持                  支持</a:t>
            </a:r>
            <a:endParaRPr lang="zh-CN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AutoShape 2"/>
          <p:cNvSpPr/>
          <p:nvPr/>
        </p:nvSpPr>
        <p:spPr>
          <a:xfrm>
            <a:off x="2589139" y="4907596"/>
            <a:ext cx="8609341" cy="147826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048732" name="AutoShape 3"/>
          <p:cNvSpPr/>
          <p:nvPr/>
        </p:nvSpPr>
        <p:spPr>
          <a:xfrm>
            <a:off x="965148" y="3145225"/>
            <a:ext cx="8609341" cy="147826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048733" name="AutoShape 4"/>
          <p:cNvSpPr/>
          <p:nvPr/>
        </p:nvSpPr>
        <p:spPr>
          <a:xfrm>
            <a:off x="2493889" y="1358958"/>
            <a:ext cx="8609341" cy="147826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</p:spPr>
      </p:sp>
      <p:sp>
        <p:nvSpPr>
          <p:cNvPr id="1048734" name="TextBox 5"/>
          <p:cNvSpPr txBox="1"/>
          <p:nvPr/>
        </p:nvSpPr>
        <p:spPr>
          <a:xfrm>
            <a:off x="3283333" y="1796843"/>
            <a:ext cx="7497178" cy="9728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p>
            <a:pPr>
              <a:lnSpc>
                <a:spcPct val="120000"/>
              </a:lnSpc>
            </a:pPr>
            <a:endParaRPr lang="en-US" sz="1500">
              <a:solidFill>
                <a:schemeClr val="dk1">
                  <a:alpha val="100000"/>
                </a:schemeClr>
              </a:solidFill>
              <a:highlight>
                <a:srgbClr val="FFFFFF"/>
              </a:highligh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pic>
        <p:nvPicPr>
          <p:cNvPr id="2097177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3196" y="1262384"/>
            <a:ext cx="1926336" cy="1682496"/>
          </a:xfrm>
          <a:prstGeom prst="hexagon">
            <a:avLst/>
          </a:prstGeom>
        </p:spPr>
      </p:pic>
      <p:pic>
        <p:nvPicPr>
          <p:cNvPr id="2097178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176895" y="3043110"/>
            <a:ext cx="1926336" cy="1682496"/>
          </a:xfrm>
          <a:prstGeom prst="hexagon">
            <a:avLst/>
          </a:prstGeom>
        </p:spPr>
      </p:pic>
      <p:pic>
        <p:nvPicPr>
          <p:cNvPr id="2097179" name="Picture 8"/>
          <p:cNvPicPr>
            <a:picLocks noChangeAspect="1"/>
          </p:cNvPicPr>
          <p:nvPr/>
        </p:nvPicPr>
        <p:blipFill>
          <a:blip r:embed="rId4"/>
          <a:srcRect l="17274" r="17274"/>
          <a:stretch>
            <a:fillRect/>
          </a:stretch>
        </p:blipFill>
        <p:spPr>
          <a:xfrm>
            <a:off x="1113196" y="4824531"/>
            <a:ext cx="1926336" cy="1682496"/>
          </a:xfrm>
          <a:prstGeom prst="hexagon">
            <a:avLst/>
          </a:prstGeom>
        </p:spPr>
      </p:pic>
      <p:sp>
        <p:nvSpPr>
          <p:cNvPr id="1048735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p>
            <a:pPr>
              <a:lnSpc>
                <a:spcPct val="140000"/>
              </a:lnSpc>
            </a:pPr>
            <a:r>
              <a:rPr lang="zh-CN" altLang="en-US" sz="3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盈利模式</a:t>
            </a:r>
            <a:endParaRPr lang="zh-CN" altLang="en-US" sz="3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048736" name="TextBox 10"/>
          <p:cNvSpPr txBox="1"/>
          <p:nvPr/>
        </p:nvSpPr>
        <p:spPr>
          <a:xfrm>
            <a:off x="3273808" y="1404023"/>
            <a:ext cx="6148089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p>
            <a:pPr>
              <a:lnSpc>
                <a:spcPct val="77000"/>
              </a:lnSpc>
            </a:pP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铸造/赎回手续费: 0.05%-0.1%</a:t>
            </a:r>
            <a:endParaRPr 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  <a:sym typeface="+mn-ea"/>
            </a:endParaRPr>
          </a:p>
        </p:txBody>
      </p:sp>
      <p:sp>
        <p:nvSpPr>
          <p:cNvPr id="1048737" name="TextBox 11"/>
          <p:cNvSpPr txBox="1"/>
          <p:nvPr/>
        </p:nvSpPr>
        <p:spPr>
          <a:xfrm>
            <a:off x="1530470" y="3566057"/>
            <a:ext cx="7497178" cy="972854"/>
          </a:xfrm>
          <a:prstGeom prst="rect">
            <a:avLst/>
          </a:prstGeom>
          <a:noFill/>
        </p:spPr>
        <p:txBody>
          <a:bodyPr vert="horz" wrap="square" lIns="114300" tIns="57150" rIns="114300" bIns="57150" rtlCol="0" anchor="t" anchorCtr="0">
            <a:noAutofit/>
          </a:bodyPr>
          <a:p>
            <a:pPr algn="l">
              <a:lnSpc>
                <a:spcPct val="120000"/>
              </a:lnSpc>
            </a:pPr>
            <a:endParaRPr lang="en-US" sz="1500">
              <a:solidFill>
                <a:srgbClr val="000000">
                  <a:alpha val="100000"/>
                </a:srgb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48738" name="TextBox 12"/>
          <p:cNvSpPr txBox="1"/>
          <p:nvPr/>
        </p:nvSpPr>
        <p:spPr>
          <a:xfrm>
            <a:off x="1520945" y="3173238"/>
            <a:ext cx="6148089" cy="44997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p>
            <a:pPr>
              <a:lnSpc>
                <a:spcPct val="77000"/>
              </a:lnSpc>
            </a:pP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跨链结算费: 0.02%</a:t>
            </a:r>
            <a:endParaRPr lang="en-US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  <a:sym typeface="+mn-ea"/>
            </a:endParaRPr>
          </a:p>
        </p:txBody>
      </p:sp>
      <p:sp>
        <p:nvSpPr>
          <p:cNvPr id="1048739" name="TextBox 13"/>
          <p:cNvSpPr txBox="1"/>
          <p:nvPr/>
        </p:nvSpPr>
        <p:spPr>
          <a:xfrm>
            <a:off x="3325984" y="5352046"/>
            <a:ext cx="7497178" cy="97285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p>
            <a:pPr>
              <a:lnSpc>
                <a:spcPct val="120000"/>
              </a:lnSpc>
            </a:pPr>
            <a:endParaRPr lang="en-US" sz="1500">
              <a:solidFill>
                <a:schemeClr val="dk1">
                  <a:alpha val="100000"/>
                </a:schemeClr>
              </a:solidFill>
              <a:highlight>
                <a:srgbClr val="FFFFFF"/>
              </a:highligh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48740" name="TextBox 14"/>
          <p:cNvSpPr txBox="1"/>
          <p:nvPr/>
        </p:nvSpPr>
        <p:spPr>
          <a:xfrm>
            <a:off x="3316605" y="4959350"/>
            <a:ext cx="8728075" cy="45021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p>
            <a:pPr>
              <a:lnSpc>
                <a:spcPct val="77000"/>
              </a:lnSpc>
            </a:pPr>
            <a:r>
              <a:rPr 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资管服务费，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RWA 平台 API 服务费</a:t>
            </a:r>
            <a:r>
              <a:rPr 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，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企业合规隐私结算 SaaS 年费</a:t>
            </a:r>
            <a:endParaRPr 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Picture 2"/>
          <p:cNvPicPr>
            <a:picLocks noChangeAspect="1"/>
          </p:cNvPicPr>
          <p:nvPr/>
        </p:nvPicPr>
        <p:blipFill>
          <a:blip r:embed="rId2"/>
          <a:srcRect l="29167" r="29167"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1048753" name="TextBox 3"/>
          <p:cNvSpPr txBox="1"/>
          <p:nvPr/>
        </p:nvSpPr>
        <p:spPr>
          <a:xfrm>
            <a:off x="123258" y="2451933"/>
            <a:ext cx="3314231" cy="64799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CEO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48754" name="TextBox 4"/>
          <p:cNvSpPr txBox="1"/>
          <p:nvPr/>
        </p:nvSpPr>
        <p:spPr>
          <a:xfrm>
            <a:off x="8060055" y="1715770"/>
            <a:ext cx="3887470" cy="211963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en-US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William Wang</a:t>
            </a:r>
            <a:endParaRPr 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40000"/>
              </a:lnSpc>
            </a:pPr>
            <a:r>
              <a:rPr lang="zh-CN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交易所</a:t>
            </a:r>
            <a:r>
              <a:rPr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核心研发</a:t>
            </a: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，超8年研发经验与团队管理经验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Halo Zhang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40000"/>
              </a:lnSpc>
            </a:pPr>
            <a:r>
              <a:rPr lang="zh-CN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资深</a:t>
            </a:r>
            <a:r>
              <a:rPr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研发 </a:t>
            </a:r>
            <a:r>
              <a:rPr 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超5年WEB3研发经验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Zeta Zhang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40000"/>
              </a:lnSpc>
            </a:pPr>
            <a:r>
              <a:rPr lang="zh-CN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资深</a:t>
            </a:r>
            <a:r>
              <a:rPr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研发 </a:t>
            </a:r>
            <a:r>
              <a:rPr 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超5年WEB3研发经验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40000"/>
              </a:lnSpc>
            </a:pPr>
            <a:r>
              <a:rPr 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Jason DU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40000"/>
              </a:lnSpc>
            </a:pPr>
            <a:r>
              <a:rPr lang="zh-CN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资深</a:t>
            </a:r>
            <a:r>
              <a:rPr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研发 </a:t>
            </a:r>
            <a:r>
              <a:rPr lang="en-US" sz="20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超5年WEB3研发经验</a:t>
            </a: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l">
              <a:lnSpc>
                <a:spcPct val="140000"/>
              </a:lnSpc>
            </a:pPr>
            <a:endParaRPr 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04875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技术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  <p:sp>
        <p:nvSpPr>
          <p:cNvPr id="1048758" name="TextBox 8"/>
          <p:cNvSpPr txBox="1"/>
          <p:nvPr/>
        </p:nvSpPr>
        <p:spPr>
          <a:xfrm>
            <a:off x="1352550" y="3242945"/>
            <a:ext cx="3518535" cy="1964055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p>
            <a:pPr algn="l">
              <a:lnSpc>
                <a:spcPct val="14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Eason Ye</a:t>
            </a:r>
            <a:endParaRPr lang="en-US" sz="16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</a:pPr>
            <a:endParaRPr lang="en-US" sz="1600" b="1">
              <a:solidFill>
                <a:schemeClr val="dk1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火币公链专家顾问、深圳高层次专业人才、连续创业者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sp>
        <p:nvSpPr>
          <p:cNvPr id="104875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Noto Sans SC" panose="020B0200000000000000" charset="-122"/>
                <a:ea typeface="Noto Sans SC" panose="020B0200000000000000" charset="-122"/>
                <a:cs typeface="Noto Sans SC" panose="020B0200000000000000" charset="-122"/>
              </a:rPr>
              <a:t>团队组成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Noto Sans SC" panose="020B0200000000000000" charset="-122"/>
              <a:ea typeface="Noto Sans SC" panose="020B0200000000000000" charset="-122"/>
              <a:cs typeface="Noto Sans SC" panose="020B0200000000000000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extBox 2"/>
          <p:cNvSpPr txBox="1"/>
          <p:nvPr/>
        </p:nvSpPr>
        <p:spPr>
          <a:xfrm>
            <a:off x="1325731" y="955050"/>
            <a:ext cx="4297680" cy="152242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zh-CN" altLang="en-US" sz="4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Noto Sans SC" panose="020B0200000000000000" charset="-122"/>
                <a:sym typeface="+mn-ea"/>
              </a:rPr>
              <a:t>融资退出</a:t>
            </a:r>
            <a:endParaRPr lang="zh-CN" altLang="en-US" sz="4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Noto Sans SC" panose="020B0200000000000000" charset="-122"/>
              <a:sym typeface="+mn-ea"/>
            </a:endParaRPr>
          </a:p>
        </p:txBody>
      </p:sp>
      <p:sp>
        <p:nvSpPr>
          <p:cNvPr id="1048600" name="TextBox 3"/>
          <p:cNvSpPr txBox="1"/>
          <p:nvPr/>
        </p:nvSpPr>
        <p:spPr>
          <a:xfrm>
            <a:off x="1245870" y="2477770"/>
            <a:ext cx="9655175" cy="1587500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-200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万美金（</a:t>
            </a:r>
            <a:r>
              <a:rPr lang="en-US" altLang="zh-CN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20%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）</a:t>
            </a: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endParaRPr lang="zh-CN" alt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-通过代币增值、稳定币交易手续费分红</a:t>
            </a:r>
            <a:endParaRPr 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endParaRPr 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</a:t>
            </a:r>
            <a:r>
              <a:rPr sz="2800">
                <a:sym typeface="+mn-ea"/>
              </a:rPr>
              <a:t> 被大型稳定币发行商或支付巨头收购</a:t>
            </a:r>
            <a:endParaRPr sz="2800"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endParaRPr lang="en-US" sz="2800"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375"/>
              </a:spcBef>
            </a:pPr>
            <a:r>
              <a:rPr lang="en-US" sz="28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-</a:t>
            </a:r>
            <a:r>
              <a:rPr sz="2800">
                <a:sym typeface="+mn-ea"/>
              </a:rPr>
              <a:t> 3-5 年 ROI 预计 8-12 倍</a:t>
            </a:r>
            <a:endParaRPr lang="en-US" sz="2800" b="1">
              <a:solidFill>
                <a:srgbClr val="152815">
                  <a:alpha val="100000"/>
                </a:srgbClr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EFFBFF"/>
      </a:lt1>
      <a:dk2>
        <a:srgbClr val="002F40"/>
      </a:dk2>
      <a:lt2>
        <a:srgbClr val="FFFFFF"/>
      </a:lt2>
      <a:accent1>
        <a:srgbClr val="3045FD"/>
      </a:accent1>
      <a:accent2>
        <a:srgbClr val="0085FF"/>
      </a:accent2>
      <a:accent3>
        <a:srgbClr val="2947E8"/>
      </a:accent3>
      <a:accent4>
        <a:srgbClr val="3CD6DF"/>
      </a:accent4>
      <a:accent5>
        <a:srgbClr val="73DDE3"/>
      </a:accent5>
      <a:accent6>
        <a:srgbClr val="FFC67C"/>
      </a:accent6>
      <a:hlink>
        <a:srgbClr val="00B6FF"/>
      </a:hlink>
      <a:folHlink>
        <a:srgbClr val="00B6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1070</Words>
  <Application>WPS 演示</Application>
  <PresentationFormat/>
  <Paragraphs>97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宋体</vt:lpstr>
      <vt:lpstr>Wingdings</vt:lpstr>
      <vt:lpstr>Noto Sans SC</vt:lpstr>
      <vt:lpstr>仿宋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SM-F926U</dc:creator>
  <cp:lastModifiedBy>Mac</cp:lastModifiedBy>
  <cp:revision>13</cp:revision>
  <dcterms:created xsi:type="dcterms:W3CDTF">2025-08-11T10:15:00Z</dcterms:created>
  <dcterms:modified xsi:type="dcterms:W3CDTF">2025-08-23T13:44:00Z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a333e77ee5894a37b9e9529559396c8c_23</vt:lpwstr>
  </property>
  <property fmtid="{D5CDD505-2E9C-101B-9397-08002B2CF9AE}" pid="3" name="KSOProductBuildVer">
    <vt:lpwstr>2052-...</vt:lpwstr>
  </property>
</Properties>
</file>